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0" dt="2026-10-06T18:16:30.984"/>
    <p1510:client id="{3218BF10-5B6E-7654-57A5-05FA72A85284}" v="76" dt="2026-10-06T19:45:58.4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83" autoAdjust="0"/>
    <p:restoredTop sz="94660"/>
  </p:normalViewPr>
  <p:slideViewPr>
    <p:cSldViewPr snapToGrid="0">
      <p:cViewPr varScale="1">
        <p:scale>
          <a:sx n="67" d="100"/>
          <a:sy n="67" d="100"/>
        </p:scale>
        <p:origin x="54" y="3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059566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1084036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701019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F1FA7AC5-6045-4418-8E60-F48788734473}"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997245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F1FA7AC5-6045-4418-8E60-F48788734473}"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765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Date Placeholder 2"/>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776992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3240958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dirty="0"/>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7" name="Date Placeholder 4"/>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532615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dirty="0"/>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F1FA7AC5-6045-4418-8E60-F48788734473}"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893636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F1FA7AC5-6045-4418-8E60-F48788734473}"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1996884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dirty="0"/>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1913845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dirty="0"/>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dirty="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023685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965320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847428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12933101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0406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dirty="0"/>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1099969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1FA7AC5-6045-4418-8E60-F48788734473}" type="datetimeFigureOut">
              <a:rPr lang="en-US" smtClean="0"/>
              <a:t>10/6/2026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C71CAF9-4461-454A-B702-D536C3775752}" type="slidenum">
              <a:rPr lang="en-US" smtClean="0"/>
              <a:t>‹#›</a:t>
            </a:fld>
            <a:endParaRPr lang="en-US"/>
          </a:p>
        </p:txBody>
      </p:sp>
    </p:spTree>
    <p:extLst>
      <p:ext uri="{BB962C8B-B14F-4D97-AF65-F5344CB8AC3E}">
        <p14:creationId xmlns:p14="http://schemas.microsoft.com/office/powerpoint/2010/main" val="114770954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Week 12 CIS 215</a:t>
            </a:r>
          </a:p>
        </p:txBody>
      </p:sp>
      <p:sp>
        <p:nvSpPr>
          <p:cNvPr id="3" name="Subtitle 2"/>
          <p:cNvSpPr>
            <a:spLocks noGrp="1"/>
          </p:cNvSpPr>
          <p:nvPr>
            <p:ph type="subTitle" idx="1"/>
          </p:nvPr>
        </p:nvSpPr>
        <p:spPr/>
        <p:txBody>
          <a:bodyPr/>
          <a:lstStyle/>
          <a:p>
            <a:r>
              <a:rPr lang="en-US" dirty="0"/>
              <a:t>Recovery and clean up after incident</a:t>
            </a:r>
          </a:p>
        </p:txBody>
      </p:sp>
    </p:spTree>
    <p:extLst>
      <p:ext uri="{BB962C8B-B14F-4D97-AF65-F5344CB8AC3E}">
        <p14:creationId xmlns:p14="http://schemas.microsoft.com/office/powerpoint/2010/main" val="4157082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Signs a System Is Compromised</a:t>
            </a:r>
          </a:p>
        </p:txBody>
      </p:sp>
      <p:sp>
        <p:nvSpPr>
          <p:cNvPr id="3" name="Content Placeholder 2"/>
          <p:cNvSpPr>
            <a:spLocks noGrp="1"/>
          </p:cNvSpPr>
          <p:nvPr>
            <p:ph idx="1"/>
          </p:nvPr>
        </p:nvSpPr>
        <p:spPr>
          <a:xfrm>
            <a:off x="5819085" y="1966654"/>
            <a:ext cx="4230768" cy="4281745"/>
          </a:xfrm>
        </p:spPr>
        <p:txBody>
          <a:bodyPr/>
          <a:lstStyle/>
          <a:p>
            <a:r>
              <a:t>Slow performance, crashes, high CPU or network use</a:t>
            </a:r>
          </a:p>
          <a:p>
            <a:r>
              <a:t>Unknown programs, accounts or scheduled tasks</a:t>
            </a:r>
          </a:p>
          <a:p>
            <a:r>
              <a:t>Antivirus disabled, pop-ups, browser redirects</a:t>
            </a:r>
          </a:p>
          <a:p>
            <a:r>
              <a:t>Some infections show no signs at all</a:t>
            </a:r>
          </a:p>
        </p:txBody>
      </p:sp>
      <p:pic>
        <p:nvPicPr>
          <p:cNvPr id="4" name="Picture 3" descr="Four-panel meme uses Gru cartoon character and blue signs to depict a PCI compliance process. Panels show finding an approved scan vendor, running a PCI compliance scan, then repeating scans every quarter, with final two panels emphasizing recurring quarterly work.&#10;&#10;">
            <a:extLst>
              <a:ext uri="{FF2B5EF4-FFF2-40B4-BE49-F238E27FC236}">
                <a16:creationId xmlns:a16="http://schemas.microsoft.com/office/drawing/2014/main" id="{95154F5D-3385-C80B-5F5C-83E0788B006D}"/>
              </a:ext>
            </a:extLst>
          </p:cNvPr>
          <p:cNvPicPr>
            <a:picLocks noChangeAspect="1"/>
          </p:cNvPicPr>
          <p:nvPr/>
        </p:nvPicPr>
        <p:blipFill>
          <a:blip r:embed="rId2"/>
          <a:stretch>
            <a:fillRect/>
          </a:stretch>
        </p:blipFill>
        <p:spPr>
          <a:xfrm>
            <a:off x="249807" y="1579712"/>
            <a:ext cx="5553254" cy="467623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Don't Panic, Follow a Plan</a:t>
            </a:r>
          </a:p>
        </p:txBody>
      </p:sp>
      <p:sp>
        <p:nvSpPr>
          <p:cNvPr id="3" name="Content Placeholder 2"/>
          <p:cNvSpPr>
            <a:spLocks noGrp="1"/>
          </p:cNvSpPr>
          <p:nvPr>
            <p:ph idx="1"/>
          </p:nvPr>
        </p:nvSpPr>
        <p:spPr>
          <a:xfrm>
            <a:off x="6020368" y="1966654"/>
            <a:ext cx="4029485" cy="4281745"/>
          </a:xfrm>
        </p:spPr>
        <p:txBody>
          <a:bodyPr/>
          <a:lstStyle/>
          <a:p>
            <a:r>
              <a:t>Emergencies are when people make mistakes</a:t>
            </a:r>
          </a:p>
          <a:p>
            <a:r>
              <a:t>Have a checklist ready before you need it</a:t>
            </a:r>
          </a:p>
          <a:p>
            <a:r>
              <a:t>Follow your incident response plan if one exists</a:t>
            </a:r>
          </a:p>
        </p:txBody>
      </p:sp>
      <p:pic>
        <p:nvPicPr>
          <p:cNvPr id="4" name="Picture 3" descr="Photographic meme shows a Shiba Inu seated on a couch, facing camera with a startled, thoughtful expression. White uppercase caption reads, “LOOK DONT PANIC WE WILL THINK OF SOMETHING,” creating humorous reassurance.&#10;&#10;">
            <a:extLst>
              <a:ext uri="{FF2B5EF4-FFF2-40B4-BE49-F238E27FC236}">
                <a16:creationId xmlns:a16="http://schemas.microsoft.com/office/drawing/2014/main" id="{1BE7C9D0-07CD-584A-5B2F-C1D2A66C3DD7}"/>
              </a:ext>
            </a:extLst>
          </p:cNvPr>
          <p:cNvPicPr>
            <a:picLocks noChangeAspect="1"/>
          </p:cNvPicPr>
          <p:nvPr/>
        </p:nvPicPr>
        <p:blipFill>
          <a:blip r:embed="rId2"/>
          <a:stretch>
            <a:fillRect/>
          </a:stretch>
        </p:blipFill>
        <p:spPr>
          <a:xfrm>
            <a:off x="1241844" y="1713333"/>
            <a:ext cx="4762500" cy="386265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Containment</a:t>
            </a:r>
          </a:p>
        </p:txBody>
      </p:sp>
      <p:sp>
        <p:nvSpPr>
          <p:cNvPr id="3" name="Content Placeholder 2"/>
          <p:cNvSpPr>
            <a:spLocks noGrp="1"/>
          </p:cNvSpPr>
          <p:nvPr>
            <p:ph idx="1"/>
          </p:nvPr>
        </p:nvSpPr>
        <p:spPr>
          <a:xfrm>
            <a:off x="1103312" y="1966654"/>
            <a:ext cx="3684428" cy="4281745"/>
          </a:xfrm>
        </p:spPr>
        <p:txBody>
          <a:bodyPr/>
          <a:lstStyle/>
          <a:p>
            <a:r>
              <a:t>Disconnect from the network, but don't power off yet</a:t>
            </a:r>
          </a:p>
          <a:p>
            <a:r>
              <a:t>Stop the spread to other systems</a:t>
            </a:r>
          </a:p>
          <a:p>
            <a:r>
              <a:t>Change passwords from a clean device</a:t>
            </a:r>
          </a:p>
        </p:txBody>
      </p:sp>
      <p:pic>
        <p:nvPicPr>
          <p:cNvPr id="4" name="Picture 3" descr="Text meme featuring a skeptical green dinosaur-like creature, commenting humorously on public companies’ ransomware risk. White uppercase captions read “PUBLIC COMPANIES BE LIKE” and “DO I NEED TO WORRY ABOUT RANSOMWARE BECAUSE ALL OF MY DATA IS AVAILABLE IN PUBLIC?” over a split green background.&#10;&#10;">
            <a:extLst>
              <a:ext uri="{FF2B5EF4-FFF2-40B4-BE49-F238E27FC236}">
                <a16:creationId xmlns:a16="http://schemas.microsoft.com/office/drawing/2014/main" id="{E20E8F02-B51F-1B1D-CEDC-B35C702889DB}"/>
              </a:ext>
            </a:extLst>
          </p:cNvPr>
          <p:cNvPicPr>
            <a:picLocks noChangeAspect="1"/>
          </p:cNvPicPr>
          <p:nvPr/>
        </p:nvPicPr>
        <p:blipFill>
          <a:blip r:embed="rId2"/>
          <a:stretch>
            <a:fillRect/>
          </a:stretch>
        </p:blipFill>
        <p:spPr>
          <a:xfrm>
            <a:off x="5353769" y="1130240"/>
            <a:ext cx="4762500" cy="461189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Preserving Evidence</a:t>
            </a:r>
          </a:p>
        </p:txBody>
      </p:sp>
      <p:sp>
        <p:nvSpPr>
          <p:cNvPr id="3" name="Content Placeholder 2"/>
          <p:cNvSpPr>
            <a:spLocks noGrp="1"/>
          </p:cNvSpPr>
          <p:nvPr>
            <p:ph idx="1"/>
          </p:nvPr>
        </p:nvSpPr>
        <p:spPr>
          <a:xfrm>
            <a:off x="5603424" y="1707862"/>
            <a:ext cx="5539108" cy="4281745"/>
          </a:xfrm>
        </p:spPr>
        <p:txBody>
          <a:bodyPr/>
          <a:lstStyle/>
          <a:p>
            <a:r>
              <a:t>Why evidence matters: legal, insurance, and finding the root cause</a:t>
            </a:r>
          </a:p>
          <a:p>
            <a:r>
              <a:t>Memory disappears when you power off</a:t>
            </a:r>
          </a:p>
          <a:p>
            <a:r>
              <a:t>Take screenshots and notes, and record the timeline</a:t>
            </a:r>
          </a:p>
          <a:p>
            <a:r>
              <a:t>Chain of custody basics</a:t>
            </a:r>
          </a:p>
        </p:txBody>
      </p:sp>
      <p:pic>
        <p:nvPicPr>
          <p:cNvPr id="4" name="Picture 3" descr="a woman sitting at a table next to a glass of water with the caption unless you're using evidence - based procedure, i can't hear a word">
            <a:extLst>
              <a:ext uri="{FF2B5EF4-FFF2-40B4-BE49-F238E27FC236}">
                <a16:creationId xmlns:a16="http://schemas.microsoft.com/office/drawing/2014/main" id="{325802F4-B864-ABD2-2E16-F0BDEEBFACD7}"/>
              </a:ext>
            </a:extLst>
          </p:cNvPr>
          <p:cNvPicPr>
            <a:picLocks noChangeAspect="1"/>
          </p:cNvPicPr>
          <p:nvPr/>
        </p:nvPicPr>
        <p:blipFill>
          <a:blip r:embed="rId2"/>
          <a:stretch>
            <a:fillRect/>
          </a:stretch>
        </p:blipFill>
        <p:spPr>
          <a:xfrm>
            <a:off x="580486" y="1566863"/>
            <a:ext cx="4762500" cy="372427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Documenting the Incident</a:t>
            </a:r>
          </a:p>
        </p:txBody>
      </p:sp>
      <p:sp>
        <p:nvSpPr>
          <p:cNvPr id="3" name="Content Placeholder 2"/>
          <p:cNvSpPr>
            <a:spLocks noGrp="1"/>
          </p:cNvSpPr>
          <p:nvPr>
            <p:ph idx="1"/>
          </p:nvPr>
        </p:nvSpPr>
        <p:spPr>
          <a:xfrm>
            <a:off x="1103312" y="1966654"/>
            <a:ext cx="3080579" cy="4281745"/>
          </a:xfrm>
        </p:spPr>
        <p:txBody>
          <a:bodyPr/>
          <a:lstStyle/>
          <a:p>
            <a:r>
              <a:t>What happened, when, what was affected, what was done</a:t>
            </a:r>
          </a:p>
          <a:p>
            <a:r>
              <a:t>The documentation helps you next time, and auditors will ask for it</a:t>
            </a:r>
          </a:p>
        </p:txBody>
      </p:sp>
      <p:pic>
        <p:nvPicPr>
          <p:cNvPr id="4" name="Picture 3" descr="Photograph-style internet meme shows bespectacled office worker from Office Space movie seated at a desk, surrounded by paperwork and folders. Bold white caption reads, “I WAS TOLD THERE WOULD BE DOCUMENTATION,” humorously expressing frustration about missing or insufficient records.">
            <a:extLst>
              <a:ext uri="{FF2B5EF4-FFF2-40B4-BE49-F238E27FC236}">
                <a16:creationId xmlns:a16="http://schemas.microsoft.com/office/drawing/2014/main" id="{6FCCC5C6-E947-6743-A8B9-600142F1F0BF}"/>
              </a:ext>
            </a:extLst>
          </p:cNvPr>
          <p:cNvPicPr>
            <a:picLocks noChangeAspect="1"/>
          </p:cNvPicPr>
          <p:nvPr/>
        </p:nvPicPr>
        <p:blipFill>
          <a:blip r:embed="rId2"/>
          <a:stretch>
            <a:fillRect/>
          </a:stretch>
        </p:blipFill>
        <p:spPr>
          <a:xfrm>
            <a:off x="4491127" y="1711715"/>
            <a:ext cx="4762500" cy="40671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Clean or Rebuild?</a:t>
            </a:r>
          </a:p>
        </p:txBody>
      </p:sp>
      <p:sp>
        <p:nvSpPr>
          <p:cNvPr id="3" name="Content Placeholder 2"/>
          <p:cNvSpPr>
            <a:spLocks noGrp="1"/>
          </p:cNvSpPr>
          <p:nvPr>
            <p:ph idx="1"/>
          </p:nvPr>
        </p:nvSpPr>
        <p:spPr>
          <a:xfrm>
            <a:off x="1103312" y="1966654"/>
            <a:ext cx="3813825" cy="4281745"/>
          </a:xfrm>
        </p:spPr>
        <p:txBody>
          <a:bodyPr/>
          <a:lstStyle/>
          <a:p>
            <a:r>
              <a:t>Cleaning: faster, but you can't be sure it worked</a:t>
            </a:r>
          </a:p>
          <a:p>
            <a:r>
              <a:t>Rebuilding: slower, but you know the result is clean</a:t>
            </a:r>
          </a:p>
          <a:p>
            <a:r>
              <a:t>Industry rule of thumb: if in doubt, rebuild</a:t>
            </a:r>
          </a:p>
          <a:p>
            <a:r>
              <a:t>Rootkits and firmware infections mean rebuild</a:t>
            </a:r>
          </a:p>
        </p:txBody>
      </p:sp>
      <p:pic>
        <p:nvPicPr>
          <p:cNvPr id="4" name="Picture 3" descr="Two-panel meme screenshot uses film stills to humorously depict a ransomware-infected server and missing backup. Top panel text reads “The server has infected by ransomware” and “Where is backup?”, while bottom panel answers “On the server” over two men in hats.&#10;&#10;">
            <a:extLst>
              <a:ext uri="{FF2B5EF4-FFF2-40B4-BE49-F238E27FC236}">
                <a16:creationId xmlns:a16="http://schemas.microsoft.com/office/drawing/2014/main" id="{25FE97A3-8E3A-9152-B0FC-9B13CE6B8343}"/>
              </a:ext>
            </a:extLst>
          </p:cNvPr>
          <p:cNvPicPr>
            <a:picLocks noChangeAspect="1"/>
          </p:cNvPicPr>
          <p:nvPr/>
        </p:nvPicPr>
        <p:blipFill>
          <a:blip r:embed="rId2"/>
          <a:stretch>
            <a:fillRect/>
          </a:stretch>
        </p:blipFill>
        <p:spPr>
          <a:xfrm>
            <a:off x="5353769" y="1609725"/>
            <a:ext cx="4762500" cy="464496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Rebuilding from a Known Good Image</a:t>
            </a:r>
          </a:p>
        </p:txBody>
      </p:sp>
      <p:sp>
        <p:nvSpPr>
          <p:cNvPr id="3" name="Content Placeholder 2"/>
          <p:cNvSpPr>
            <a:spLocks noGrp="1"/>
          </p:cNvSpPr>
          <p:nvPr>
            <p:ph idx="1"/>
          </p:nvPr>
        </p:nvSpPr>
        <p:spPr>
          <a:xfrm>
            <a:off x="5326969" y="2052918"/>
            <a:ext cx="4722884" cy="4195481"/>
          </a:xfrm>
        </p:spPr>
        <p:txBody>
          <a:bodyPr/>
          <a:lstStyle/>
          <a:p>
            <a:r>
              <a:t>Golden images and why they need to stay current</a:t>
            </a:r>
          </a:p>
          <a:p>
            <a:r>
              <a:t>Restore data from backups, not programs</a:t>
            </a:r>
          </a:p>
          <a:p>
            <a:r>
              <a:t>Check that the backups aren't infected too</a:t>
            </a:r>
          </a:p>
        </p:txBody>
      </p:sp>
      <p:pic>
        <p:nvPicPr>
          <p:cNvPr id="4" name="Picture 3" descr="Photograph shows a man seated at a park table beside a sign presenting a “Change My Mind” debate prompt. Sign reads, “Rickrolling was the best phishing training the world has ever seen,” with papers, a laptop, and park buildings visible behind him.&#10;&#10;">
            <a:extLst>
              <a:ext uri="{FF2B5EF4-FFF2-40B4-BE49-F238E27FC236}">
                <a16:creationId xmlns:a16="http://schemas.microsoft.com/office/drawing/2014/main" id="{0007D97E-3051-DA13-58A9-49AE7380598C}"/>
              </a:ext>
            </a:extLst>
          </p:cNvPr>
          <p:cNvPicPr>
            <a:picLocks noChangeAspect="1"/>
          </p:cNvPicPr>
          <p:nvPr/>
        </p:nvPicPr>
        <p:blipFill>
          <a:blip r:embed="rId2"/>
          <a:stretch>
            <a:fillRect/>
          </a:stretch>
        </p:blipFill>
        <p:spPr>
          <a:xfrm>
            <a:off x="1123950" y="1842406"/>
            <a:ext cx="3848100" cy="380455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Verifying the System Is Clean</a:t>
            </a:r>
          </a:p>
        </p:txBody>
      </p:sp>
      <p:sp>
        <p:nvSpPr>
          <p:cNvPr id="3" name="Content Placeholder 2"/>
          <p:cNvSpPr>
            <a:spLocks noGrp="1"/>
          </p:cNvSpPr>
          <p:nvPr>
            <p:ph idx="1"/>
          </p:nvPr>
        </p:nvSpPr>
        <p:spPr>
          <a:xfrm>
            <a:off x="1103312" y="1966654"/>
            <a:ext cx="3971975" cy="4281745"/>
          </a:xfrm>
        </p:spPr>
        <p:txBody>
          <a:bodyPr/>
          <a:lstStyle/>
          <a:p>
            <a:r>
              <a:t>Scan with several tools</a:t>
            </a:r>
          </a:p>
          <a:p>
            <a:r>
              <a:t>Watch network traffic and logs after reconnecting</a:t>
            </a:r>
          </a:p>
          <a:p>
            <a:r>
              <a:t>Patch the hole that let the attacker in before going back to production</a:t>
            </a:r>
          </a:p>
        </p:txBody>
      </p:sp>
      <p:pic>
        <p:nvPicPr>
          <p:cNvPr id="4" name="Picture 3" descr="Cartoon illustration satirizing computer security shows a seated person at an unplugged desktop computer saying, “I finally figured out a way to make our computer secure.” A second person reads nearby, while monitor, keyboard, power cord, wall outlet, and sparse office setting support comic context.&#10;">
            <a:extLst>
              <a:ext uri="{FF2B5EF4-FFF2-40B4-BE49-F238E27FC236}">
                <a16:creationId xmlns:a16="http://schemas.microsoft.com/office/drawing/2014/main" id="{1BBFA930-6D98-B314-5A04-00408BBD21E5}"/>
              </a:ext>
            </a:extLst>
          </p:cNvPr>
          <p:cNvPicPr>
            <a:picLocks noChangeAspect="1"/>
          </p:cNvPicPr>
          <p:nvPr/>
        </p:nvPicPr>
        <p:blipFill>
          <a:blip r:embed="rId2"/>
          <a:stretch>
            <a:fillRect/>
          </a:stretch>
        </p:blipFill>
        <p:spPr>
          <a:xfrm>
            <a:off x="5353769" y="1719712"/>
            <a:ext cx="5481367" cy="422370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Personal Device Recovery</a:t>
            </a:r>
          </a:p>
        </p:txBody>
      </p:sp>
      <p:sp>
        <p:nvSpPr>
          <p:cNvPr id="3" name="Content Placeholder 2"/>
          <p:cNvSpPr>
            <a:spLocks noGrp="1"/>
          </p:cNvSpPr>
          <p:nvPr>
            <p:ph idx="1"/>
          </p:nvPr>
        </p:nvSpPr>
        <p:spPr/>
        <p:txBody>
          <a:bodyPr vert="horz" lIns="91440" tIns="45720" rIns="91440" bIns="45720" rtlCol="0" anchor="t">
            <a:normAutofit/>
          </a:bodyPr>
          <a:lstStyle/>
          <a:p>
            <a:r>
              <a:rPr dirty="0"/>
              <a:t>What to do if your own computer or phone is infected</a:t>
            </a:r>
          </a:p>
          <a:p>
            <a:r>
              <a:rPr dirty="0"/>
              <a:t>Back up personal files regularly (3-2-1 rule)</a:t>
            </a:r>
          </a:p>
          <a:p>
            <a:pPr lvl="1">
              <a:buClr>
                <a:srgbClr val="8AD0D6"/>
              </a:buClr>
              <a:buFont typeface="Courier New" charset="2"/>
              <a:buChar char="o"/>
            </a:pPr>
            <a:r>
              <a:rPr lang="en-US" dirty="0">
                <a:ea typeface="+mj-lt"/>
                <a:cs typeface="+mj-lt"/>
              </a:rPr>
              <a:t>The 3-2-1 backup rule is a data protection strategy that requires maintaining three copies of your data on two different types of storage media, with one copy stored off-site</a:t>
            </a:r>
            <a:endParaRPr lang="en-US" dirty="0"/>
          </a:p>
          <a:p>
            <a:r>
              <a:rPr dirty="0"/>
              <a:t>When to factory reset</a:t>
            </a:r>
          </a:p>
          <a:p>
            <a:r>
              <a:rPr dirty="0"/>
              <a:t>Check your accounts for unauthorized access afterwards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Lessons Learned</a:t>
            </a:r>
          </a:p>
        </p:txBody>
      </p:sp>
      <p:sp>
        <p:nvSpPr>
          <p:cNvPr id="3" name="Content Placeholder 2"/>
          <p:cNvSpPr>
            <a:spLocks noGrp="1"/>
          </p:cNvSpPr>
          <p:nvPr>
            <p:ph idx="1"/>
          </p:nvPr>
        </p:nvSpPr>
        <p:spPr>
          <a:xfrm>
            <a:off x="1103312" y="2052918"/>
            <a:ext cx="4232301" cy="4195481"/>
          </a:xfrm>
        </p:spPr>
        <p:txBody>
          <a:bodyPr/>
          <a:lstStyle/>
          <a:p>
            <a:r>
              <a:t>How did they get in, and how do we stop it next time?</a:t>
            </a:r>
          </a:p>
          <a:p>
            <a:r>
              <a:t>Blameless reviews: focus on fixing the process</a:t>
            </a:r>
          </a:p>
          <a:p>
            <a:r>
              <a:t>Update the plan and the training</a:t>
            </a:r>
          </a:p>
        </p:txBody>
      </p:sp>
      <p:pic>
        <p:nvPicPr>
          <p:cNvPr id="4" name="Picture 3" descr="Einstein at the board says &quot;How I think I look explaining cyber risk to the board&quot; second panel is conspiracy guy saying &quot;How I actually look&quot;">
            <a:extLst>
              <a:ext uri="{FF2B5EF4-FFF2-40B4-BE49-F238E27FC236}">
                <a16:creationId xmlns:a16="http://schemas.microsoft.com/office/drawing/2014/main" id="{56E34B81-D4E0-816B-B8C0-513B777845F8}"/>
              </a:ext>
            </a:extLst>
          </p:cNvPr>
          <p:cNvPicPr>
            <a:picLocks noChangeAspect="1"/>
          </p:cNvPicPr>
          <p:nvPr/>
        </p:nvPicPr>
        <p:blipFill>
          <a:blip r:embed="rId2"/>
          <a:stretch>
            <a:fillRect/>
          </a:stretch>
        </p:blipFill>
        <p:spPr>
          <a:xfrm>
            <a:off x="5917293" y="724875"/>
            <a:ext cx="4144274" cy="55187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Wrap Up and Activity</a:t>
            </a:r>
          </a:p>
        </p:txBody>
      </p:sp>
      <p:sp>
        <p:nvSpPr>
          <p:cNvPr id="3" name="Content Placeholder 2"/>
          <p:cNvSpPr>
            <a:spLocks noGrp="1"/>
          </p:cNvSpPr>
          <p:nvPr>
            <p:ph idx="1"/>
          </p:nvPr>
        </p:nvSpPr>
        <p:spPr/>
        <p:txBody>
          <a:bodyPr vert="horz" lIns="91440" tIns="45720" rIns="91440" bIns="45720" rtlCol="0" anchor="t">
            <a:normAutofit/>
          </a:bodyPr>
          <a:lstStyle/>
          <a:p>
            <a:r>
              <a:rPr dirty="0"/>
              <a:t>Activity: given an infection scenario, decide whether to clean or rebuild and justify the decision</a:t>
            </a:r>
          </a:p>
          <a:p>
            <a:pPr>
              <a:buClr>
                <a:srgbClr val="8AD0D6"/>
              </a:buClr>
            </a:pPr>
            <a:r>
              <a:rPr lang="en-US" dirty="0">
                <a:ea typeface="+mj-lt"/>
                <a:cs typeface="+mj-lt"/>
              </a:rPr>
              <a:t>Scenario 1: The Accounting Workstation. An employee in accounting has pop-ups and a slow computer. Antivirus removes a trojan, but the firewall logs show the machine has been contacting an unknown IP address every night for two weeks. The employee has access to payroll and the company bank account.</a:t>
            </a:r>
          </a:p>
          <a:p>
            <a:pPr>
              <a:buClr>
                <a:srgbClr val="8AD0D6"/>
              </a:buClr>
            </a:pPr>
            <a:r>
              <a:rPr lang="en-US" dirty="0">
                <a:ea typeface="+mj-lt"/>
                <a:cs typeface="+mj-lt"/>
              </a:rPr>
              <a:t>The Free PDF Converter. A student's personal laptop has a hijacked homepage and ads everywhere after they installed a free PDF converter. There's no work or school data on it, and the files are backed up to the cloud.</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0</TotalTime>
  <Words>0</Words>
  <Application>Microsoft Office PowerPoint</Application>
  <PresentationFormat>Widescreen</PresentationFormat>
  <Paragraphs>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Ion</vt:lpstr>
      <vt:lpstr>Week 12 CIS 215</vt:lpstr>
      <vt:lpstr>Signs a System Is Compromised</vt:lpstr>
      <vt:lpstr>Don't Panic, Follow a Plan</vt:lpstr>
      <vt:lpstr>Containment</vt:lpstr>
      <vt:lpstr>Preserving Evidence</vt:lpstr>
      <vt:lpstr>Documenting the Incident</vt:lpstr>
      <vt:lpstr>Clean or Rebuild?</vt:lpstr>
      <vt:lpstr>Rebuilding from a Known Good Image</vt:lpstr>
      <vt:lpstr>Verifying the System Is Clean</vt:lpstr>
      <vt:lpstr>Personal Device Recovery</vt:lpstr>
      <vt:lpstr>Lessons Learned</vt:lpstr>
      <vt:lpstr>Wrap Up and Activity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 CIS 153</dc:title>
  <dc:creator/>
  <cp:lastModifiedBy/>
  <cp:revision>73</cp:revision>
  <dcterms:created xsi:type="dcterms:W3CDTF">2012-07-27T01:16:44Z</dcterms:created>
  <dcterms:modified xsi:type="dcterms:W3CDTF">2026-10-06T19:47:01Z</dcterms:modified>
</cp:coreProperties>
</file>